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g106c6bb76e3_1_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7" name="Google Shape;127;g106c6bb76e3_1_75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4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sz="4500"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58" name="Google Shape;58;p14"/>
          <p:cNvSpPr txBox="1"/>
          <p:nvPr>
            <p:ph idx="1" type="subTitle"/>
          </p:nvPr>
        </p:nvSpPr>
        <p:spPr>
          <a:xfrm>
            <a:off x="1143000" y="2701528"/>
            <a:ext cx="6858000" cy="124182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lv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sz="15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9pPr>
          </a:lstStyle>
          <a:p/>
        </p:txBody>
      </p:sp>
      <p:sp>
        <p:nvSpPr>
          <p:cNvPr id="59" name="Google Shape;59;p14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60" name="Google Shape;60;p14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61" name="Google Shape;61;p14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5"/>
          <p:cNvSpPr txBox="1"/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64" name="Google Shape;64;p15"/>
          <p:cNvSpPr txBox="1"/>
          <p:nvPr>
            <p:ph idx="1" type="body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175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indent="-3175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indent="-3175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indent="-3175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indent="-3175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indent="-3175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indent="-3175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indent="-3175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indent="-3175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/>
        </p:txBody>
      </p:sp>
      <p:sp>
        <p:nvSpPr>
          <p:cNvPr id="65" name="Google Shape;65;p15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66" name="Google Shape;66;p15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67" name="Google Shape;67;p15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6"/>
          <p:cNvSpPr txBox="1"/>
          <p:nvPr>
            <p:ph type="title"/>
          </p:nvPr>
        </p:nvSpPr>
        <p:spPr>
          <a:xfrm>
            <a:off x="623888" y="1282304"/>
            <a:ext cx="7886700" cy="2139553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sz="4500"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70" name="Google Shape;70;p16"/>
          <p:cNvSpPr txBox="1"/>
          <p:nvPr>
            <p:ph idx="1" type="body"/>
          </p:nvPr>
        </p:nvSpPr>
        <p:spPr>
          <a:xfrm>
            <a:off x="623888" y="3442097"/>
            <a:ext cx="7886700" cy="112514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None/>
              <a:defRPr sz="15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71" name="Google Shape;71;p16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72" name="Google Shape;72;p16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73" name="Google Shape;73;p16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7"/>
          <p:cNvSpPr txBox="1"/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76" name="Google Shape;76;p17"/>
          <p:cNvSpPr txBox="1"/>
          <p:nvPr>
            <p:ph idx="1" type="body"/>
          </p:nvPr>
        </p:nvSpPr>
        <p:spPr>
          <a:xfrm>
            <a:off x="628650" y="1369219"/>
            <a:ext cx="3886200" cy="3263504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175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indent="-3175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indent="-3175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indent="-3175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indent="-3175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indent="-3175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indent="-3175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indent="-3175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indent="-3175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/>
        </p:txBody>
      </p:sp>
      <p:sp>
        <p:nvSpPr>
          <p:cNvPr id="77" name="Google Shape;77;p17"/>
          <p:cNvSpPr txBox="1"/>
          <p:nvPr>
            <p:ph idx="2" type="body"/>
          </p:nvPr>
        </p:nvSpPr>
        <p:spPr>
          <a:xfrm>
            <a:off x="4629150" y="1369219"/>
            <a:ext cx="3886200" cy="3263504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175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indent="-3175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indent="-3175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indent="-3175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indent="-3175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indent="-3175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indent="-3175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indent="-3175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indent="-3175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/>
        </p:txBody>
      </p:sp>
      <p:sp>
        <p:nvSpPr>
          <p:cNvPr id="78" name="Google Shape;78;p17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79" name="Google Shape;79;p17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80" name="Google Shape;80;p17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8"/>
          <p:cNvSpPr txBox="1"/>
          <p:nvPr>
            <p:ph type="title"/>
          </p:nvPr>
        </p:nvSpPr>
        <p:spPr>
          <a:xfrm>
            <a:off x="629841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83" name="Google Shape;83;p18"/>
          <p:cNvSpPr txBox="1"/>
          <p:nvPr>
            <p:ph idx="1" type="body"/>
          </p:nvPr>
        </p:nvSpPr>
        <p:spPr>
          <a:xfrm>
            <a:off x="629841" y="1260872"/>
            <a:ext cx="3868340" cy="617934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1pPr>
            <a:lvl2pPr indent="-2286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b="1" sz="1500"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b="1" sz="1400"/>
            </a:lvl3pPr>
            <a:lvl4pPr indent="-2286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4pPr>
            <a:lvl5pPr indent="-2286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5pPr>
            <a:lvl6pPr indent="-2286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6pPr>
            <a:lvl7pPr indent="-2286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7pPr>
            <a:lvl8pPr indent="-2286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8pPr>
            <a:lvl9pPr indent="-2286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9pPr>
          </a:lstStyle>
          <a:p/>
        </p:txBody>
      </p:sp>
      <p:sp>
        <p:nvSpPr>
          <p:cNvPr id="84" name="Google Shape;84;p18"/>
          <p:cNvSpPr txBox="1"/>
          <p:nvPr>
            <p:ph idx="2" type="body"/>
          </p:nvPr>
        </p:nvSpPr>
        <p:spPr>
          <a:xfrm>
            <a:off x="629841" y="1878806"/>
            <a:ext cx="3868340" cy="276344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175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indent="-3175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indent="-3175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indent="-3175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indent="-3175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indent="-3175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indent="-3175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indent="-3175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indent="-3175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/>
        </p:txBody>
      </p:sp>
      <p:sp>
        <p:nvSpPr>
          <p:cNvPr id="85" name="Google Shape;85;p18"/>
          <p:cNvSpPr txBox="1"/>
          <p:nvPr>
            <p:ph idx="3" type="body"/>
          </p:nvPr>
        </p:nvSpPr>
        <p:spPr>
          <a:xfrm>
            <a:off x="4629150" y="1260872"/>
            <a:ext cx="3887391" cy="617934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1pPr>
            <a:lvl2pPr indent="-2286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b="1" sz="1500"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b="1" sz="1400"/>
            </a:lvl3pPr>
            <a:lvl4pPr indent="-2286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4pPr>
            <a:lvl5pPr indent="-2286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5pPr>
            <a:lvl6pPr indent="-2286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6pPr>
            <a:lvl7pPr indent="-2286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7pPr>
            <a:lvl8pPr indent="-2286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8pPr>
            <a:lvl9pPr indent="-2286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b="1" sz="1200"/>
            </a:lvl9pPr>
          </a:lstStyle>
          <a:p/>
        </p:txBody>
      </p:sp>
      <p:sp>
        <p:nvSpPr>
          <p:cNvPr id="86" name="Google Shape;86;p18"/>
          <p:cNvSpPr txBox="1"/>
          <p:nvPr>
            <p:ph idx="4" type="body"/>
          </p:nvPr>
        </p:nvSpPr>
        <p:spPr>
          <a:xfrm>
            <a:off x="4629150" y="1878806"/>
            <a:ext cx="3887391" cy="276344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175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indent="-3175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indent="-3175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indent="-3175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indent="-3175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indent="-3175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indent="-3175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indent="-3175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indent="-3175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/>
        </p:txBody>
      </p:sp>
      <p:sp>
        <p:nvSpPr>
          <p:cNvPr id="87" name="Google Shape;87;p18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88" name="Google Shape;88;p18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89" name="Google Shape;89;p18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9"/>
          <p:cNvSpPr txBox="1"/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2" name="Google Shape;92;p19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3" name="Google Shape;93;p19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4" name="Google Shape;94;p19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7" name="Google Shape;97;p20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8" name="Google Shape;98;p20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1"/>
          <p:cNvSpPr txBox="1"/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01" name="Google Shape;101;p21"/>
          <p:cNvSpPr txBox="1"/>
          <p:nvPr>
            <p:ph idx="1" type="body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619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Char char="•"/>
              <a:defRPr sz="2100"/>
            </a:lvl2pPr>
            <a:lvl3pPr indent="-3429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238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4pPr>
            <a:lvl5pPr indent="-3238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5pPr>
            <a:lvl6pPr indent="-3238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6pPr>
            <a:lvl7pPr indent="-3238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7pPr>
            <a:lvl8pPr indent="-3238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8pPr>
            <a:lvl9pPr indent="-3238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9pPr>
          </a:lstStyle>
          <a:p/>
        </p:txBody>
      </p:sp>
      <p:sp>
        <p:nvSpPr>
          <p:cNvPr id="102" name="Google Shape;102;p21"/>
          <p:cNvSpPr txBox="1"/>
          <p:nvPr>
            <p:ph idx="2" type="body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1pPr>
            <a:lvl2pPr indent="-2286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None/>
              <a:defRPr sz="1100"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3pPr>
            <a:lvl4pPr indent="-2286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4pPr>
            <a:lvl5pPr indent="-2286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5pPr>
            <a:lvl6pPr indent="-2286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6pPr>
            <a:lvl7pPr indent="-2286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7pPr>
            <a:lvl8pPr indent="-2286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8pPr>
            <a:lvl9pPr indent="-2286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9pPr>
          </a:lstStyle>
          <a:p/>
        </p:txBody>
      </p:sp>
      <p:sp>
        <p:nvSpPr>
          <p:cNvPr id="103" name="Google Shape;103;p21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04" name="Google Shape;104;p21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05" name="Google Shape;105;p21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2"/>
          <p:cNvSpPr txBox="1"/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08" name="Google Shape;108;p22"/>
          <p:cNvSpPr/>
          <p:nvPr>
            <p:ph idx="2" type="pic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  <a:noFill/>
          <a:ln>
            <a:noFill/>
          </a:ln>
        </p:spPr>
      </p:sp>
      <p:sp>
        <p:nvSpPr>
          <p:cNvPr id="109" name="Google Shape;109;p22"/>
          <p:cNvSpPr txBox="1"/>
          <p:nvPr>
            <p:ph idx="1" type="body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1pPr>
            <a:lvl2pPr indent="-2286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None/>
              <a:defRPr sz="1100"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3pPr>
            <a:lvl4pPr indent="-2286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4pPr>
            <a:lvl5pPr indent="-2286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5pPr>
            <a:lvl6pPr indent="-2286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6pPr>
            <a:lvl7pPr indent="-2286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7pPr>
            <a:lvl8pPr indent="-2286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8pPr>
            <a:lvl9pPr indent="-2286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9pPr>
          </a:lstStyle>
          <a:p/>
        </p:txBody>
      </p:sp>
      <p:sp>
        <p:nvSpPr>
          <p:cNvPr id="110" name="Google Shape;110;p22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11" name="Google Shape;111;p22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12" name="Google Shape;112;p22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/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15" name="Google Shape;115;p23"/>
          <p:cNvSpPr txBox="1"/>
          <p:nvPr>
            <p:ph idx="1" type="body"/>
          </p:nvPr>
        </p:nvSpPr>
        <p:spPr>
          <a:xfrm rot="5400000">
            <a:off x="2940248" y="-942379"/>
            <a:ext cx="3263504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175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indent="-3175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indent="-3175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indent="-3175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indent="-3175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indent="-3175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indent="-3175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indent="-3175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indent="-3175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/>
        </p:txBody>
      </p:sp>
      <p:sp>
        <p:nvSpPr>
          <p:cNvPr id="116" name="Google Shape;116;p23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17" name="Google Shape;117;p23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18" name="Google Shape;118;p23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4"/>
          <p:cNvSpPr txBox="1"/>
          <p:nvPr>
            <p:ph type="title"/>
          </p:nvPr>
        </p:nvSpPr>
        <p:spPr>
          <a:xfrm rot="5400000">
            <a:off x="5350073" y="1467446"/>
            <a:ext cx="4358879" cy="1971675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21" name="Google Shape;121;p24"/>
          <p:cNvSpPr txBox="1"/>
          <p:nvPr>
            <p:ph idx="1" type="body"/>
          </p:nvPr>
        </p:nvSpPr>
        <p:spPr>
          <a:xfrm rot="5400000">
            <a:off x="1349573" y="-447079"/>
            <a:ext cx="4358879" cy="5800725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17500" lvl="0" marL="4572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indent="-31750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indent="-3175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indent="-31750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indent="-31750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indent="-31750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indent="-31750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indent="-31750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indent="-31750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/>
        </p:txBody>
      </p:sp>
      <p:sp>
        <p:nvSpPr>
          <p:cNvPr id="122" name="Google Shape;122;p24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23" name="Google Shape;123;p24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24" name="Google Shape;124;p24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61950" lvl="0" marL="4572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0" type="dt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1" type="ftr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2" type="sldNum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9" name="Google Shape;129;p25"/>
          <p:cNvGrpSpPr/>
          <p:nvPr/>
        </p:nvGrpSpPr>
        <p:grpSpPr>
          <a:xfrm>
            <a:off x="559676" y="307428"/>
            <a:ext cx="7993118" cy="4296322"/>
            <a:chOff x="0" y="0"/>
            <a:chExt cx="10657490" cy="5728429"/>
          </a:xfrm>
        </p:grpSpPr>
        <p:sp>
          <p:nvSpPr>
            <p:cNvPr id="130" name="Google Shape;130;p25"/>
            <p:cNvSpPr/>
            <p:nvPr/>
          </p:nvSpPr>
          <p:spPr>
            <a:xfrm>
              <a:off x="3996558" y="0"/>
              <a:ext cx="2664372" cy="1432107"/>
            </a:xfrm>
            <a:prstGeom prst="trapezoid">
              <a:avLst>
                <a:gd fmla="val 93023" name="adj"/>
              </a:avLst>
            </a:prstGeom>
            <a:solidFill>
              <a:srgbClr val="E6AD00"/>
            </a:solidFill>
            <a:ln cap="flat" cmpd="sng" w="12700">
              <a:solidFill>
                <a:schemeClr val="lt1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ctr" bIns="68575" lIns="68575" spcFirstLastPara="1" rIns="68575" wrap="square" tIns="6857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1" name="Google Shape;131;p25"/>
            <p:cNvSpPr txBox="1"/>
            <p:nvPr/>
          </p:nvSpPr>
          <p:spPr>
            <a:xfrm>
              <a:off x="3996558" y="0"/>
              <a:ext cx="2664372" cy="143210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9050" lIns="19050" spcFirstLastPara="1" rIns="19050" wrap="square" tIns="19050">
              <a:norm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500"/>
                <a:buFont typeface="Calibri"/>
                <a:buNone/>
              </a:pPr>
              <a:r>
                <a:rPr b="1" i="0" lang="en" sz="15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Da Vinci CDex</a:t>
              </a:r>
              <a:r>
                <a:rPr b="0" i="0" lang="en" sz="15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: Cdex use case specific profiles and guidance</a:t>
              </a:r>
              <a:endParaRPr sz="1100">
                <a:solidFill>
                  <a:schemeClr val="dk1"/>
                </a:solidFill>
              </a:endParaRPr>
            </a:p>
          </p:txBody>
        </p:sp>
        <p:sp>
          <p:nvSpPr>
            <p:cNvPr id="132" name="Google Shape;132;p25"/>
            <p:cNvSpPr/>
            <p:nvPr/>
          </p:nvSpPr>
          <p:spPr>
            <a:xfrm>
              <a:off x="2664372" y="1432107"/>
              <a:ext cx="5328745" cy="1432107"/>
            </a:xfrm>
            <a:prstGeom prst="trapezoid">
              <a:avLst>
                <a:gd fmla="val 93023" name="adj"/>
              </a:avLst>
            </a:prstGeom>
            <a:solidFill>
              <a:srgbClr val="FFBD20"/>
            </a:solidFill>
            <a:ln cap="flat" cmpd="sng" w="12700">
              <a:solidFill>
                <a:schemeClr val="lt1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ctr" bIns="68575" lIns="68575" spcFirstLastPara="1" rIns="68575" wrap="square" tIns="6857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3" name="Google Shape;133;p25"/>
            <p:cNvSpPr txBox="1"/>
            <p:nvPr/>
          </p:nvSpPr>
          <p:spPr>
            <a:xfrm>
              <a:off x="3596902" y="1432107"/>
              <a:ext cx="3463684" cy="143210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9050" lIns="19050" spcFirstLastPara="1" rIns="19050" wrap="square" tIns="1905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500"/>
                <a:buFont typeface="Calibri"/>
                <a:buNone/>
              </a:pPr>
              <a:r>
                <a:rPr b="1" i="0" lang="en" sz="15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Da Vinci HRex</a:t>
              </a:r>
              <a:r>
                <a:rPr b="0" i="0" lang="en" sz="15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: Profiles and guidance across all Da Vinci IG’s </a:t>
              </a:r>
              <a:endPara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4" name="Google Shape;134;p25"/>
            <p:cNvSpPr/>
            <p:nvPr/>
          </p:nvSpPr>
          <p:spPr>
            <a:xfrm>
              <a:off x="1332186" y="2864215"/>
              <a:ext cx="7993117" cy="1432107"/>
            </a:xfrm>
            <a:prstGeom prst="trapezoid">
              <a:avLst>
                <a:gd fmla="val 93023" name="adj"/>
              </a:avLst>
            </a:prstGeom>
            <a:solidFill>
              <a:srgbClr val="FFC65A"/>
            </a:solidFill>
            <a:ln cap="flat" cmpd="sng" w="12700">
              <a:solidFill>
                <a:schemeClr val="lt1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ctr" bIns="68575" lIns="68575" spcFirstLastPara="1" rIns="68575" wrap="square" tIns="6857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5" name="Google Shape;135;p25"/>
            <p:cNvSpPr txBox="1"/>
            <p:nvPr/>
          </p:nvSpPr>
          <p:spPr>
            <a:xfrm>
              <a:off x="2730981" y="2864215"/>
              <a:ext cx="5195526" cy="143210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9050" lIns="19050" spcFirstLastPara="1" rIns="19050" wrap="square" tIns="1905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500"/>
                <a:buFont typeface="Calibri"/>
                <a:buNone/>
              </a:pPr>
              <a:r>
                <a:rPr b="1" i="0" lang="en" sz="15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US Core</a:t>
              </a:r>
              <a:r>
                <a:rPr b="0" i="0" lang="en" sz="15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: US Realm specific profiles and guidance</a:t>
              </a:r>
              <a:endParaRPr sz="1100">
                <a:solidFill>
                  <a:schemeClr val="dk1"/>
                </a:solidFill>
              </a:endParaRPr>
            </a:p>
          </p:txBody>
        </p:sp>
        <p:sp>
          <p:nvSpPr>
            <p:cNvPr id="136" name="Google Shape;136;p25"/>
            <p:cNvSpPr/>
            <p:nvPr/>
          </p:nvSpPr>
          <p:spPr>
            <a:xfrm>
              <a:off x="0" y="4296322"/>
              <a:ext cx="10657490" cy="1432107"/>
            </a:xfrm>
            <a:prstGeom prst="trapezoid">
              <a:avLst>
                <a:gd fmla="val 93023" name="adj"/>
              </a:avLst>
            </a:prstGeom>
            <a:solidFill>
              <a:srgbClr val="FFD593"/>
            </a:solidFill>
            <a:ln cap="flat" cmpd="sng" w="12700">
              <a:solidFill>
                <a:schemeClr val="lt1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ctr" bIns="68575" lIns="68575" spcFirstLastPara="1" rIns="68575" wrap="square" tIns="6857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7" name="Google Shape;137;p25"/>
            <p:cNvSpPr txBox="1"/>
            <p:nvPr/>
          </p:nvSpPr>
          <p:spPr>
            <a:xfrm>
              <a:off x="1865060" y="4296322"/>
              <a:ext cx="6927368" cy="143210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9050" lIns="19050" spcFirstLastPara="1" rIns="19050" wrap="square" tIns="1905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500"/>
                <a:buFont typeface="Calibri"/>
                <a:buNone/>
              </a:pPr>
              <a:r>
                <a:rPr b="1" i="0" lang="en" sz="15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FHIR</a:t>
              </a:r>
              <a:r>
                <a:rPr b="0" i="0" lang="en" sz="15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: Universal applicable resources and guidance</a:t>
              </a:r>
              <a:endParaRPr sz="1100">
                <a:solidFill>
                  <a:schemeClr val="dk1"/>
                </a:solidFill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